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73" r:id="rId4"/>
    <p:sldId id="274" r:id="rId5"/>
    <p:sldId id="275" r:id="rId6"/>
    <p:sldId id="277" r:id="rId7"/>
    <p:sldId id="276" r:id="rId8"/>
    <p:sldId id="257" r:id="rId9"/>
    <p:sldId id="258" r:id="rId10"/>
    <p:sldId id="259" r:id="rId11"/>
    <p:sldId id="271" r:id="rId12"/>
    <p:sldId id="261" r:id="rId13"/>
    <p:sldId id="260" r:id="rId14"/>
    <p:sldId id="262" r:id="rId15"/>
    <p:sldId id="278" r:id="rId16"/>
    <p:sldId id="279" r:id="rId17"/>
    <p:sldId id="265" r:id="rId18"/>
    <p:sldId id="280" r:id="rId19"/>
    <p:sldId id="268" r:id="rId20"/>
    <p:sldId id="281" r:id="rId21"/>
    <p:sldId id="269" r:id="rId22"/>
    <p:sldId id="28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317FC4C-C8EF-D443-A76F-3A9AD4410771}" type="doc">
      <dgm:prSet loTypeId="urn:microsoft.com/office/officeart/2005/8/layout/cycle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332E8440-B2FA-D44D-B3B3-86F595A4D43F}">
      <dgm:prSet phldrT="[Text]"/>
      <dgm:spPr/>
      <dgm:t>
        <a:bodyPr/>
        <a:lstStyle/>
        <a:p>
          <a:r>
            <a:rPr lang="en-US" dirty="0"/>
            <a:t>Rubisco binds CO2 to RuBP</a:t>
          </a:r>
        </a:p>
      </dgm:t>
    </dgm:pt>
    <dgm:pt modelId="{D6166613-38A8-3A4E-8DFC-8104449BD7E4}" type="parTrans" cxnId="{096BD9BC-6E63-8243-9371-3B0C4A6663DF}">
      <dgm:prSet/>
      <dgm:spPr/>
      <dgm:t>
        <a:bodyPr/>
        <a:lstStyle/>
        <a:p>
          <a:endParaRPr lang="en-US"/>
        </a:p>
      </dgm:t>
    </dgm:pt>
    <dgm:pt modelId="{EFF768E2-8CA5-3E46-AC28-FD40E76A05E2}" type="sibTrans" cxnId="{096BD9BC-6E63-8243-9371-3B0C4A6663DF}">
      <dgm:prSet/>
      <dgm:spPr/>
      <dgm:t>
        <a:bodyPr/>
        <a:lstStyle/>
        <a:p>
          <a:endParaRPr lang="en-US"/>
        </a:p>
      </dgm:t>
    </dgm:pt>
    <dgm:pt modelId="{C5B6DAC3-FE64-6748-8613-8D686850A168}">
      <dgm:prSet phldrT="[Text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dirty="0"/>
            <a:t>3-C sugars created</a:t>
          </a:r>
        </a:p>
      </dgm:t>
    </dgm:pt>
    <dgm:pt modelId="{C627F3DB-78AB-C54F-A29C-7420CA75C6CF}" type="parTrans" cxnId="{C757CA2C-6EC0-5F4E-8127-3EE09CD733CC}">
      <dgm:prSet/>
      <dgm:spPr/>
      <dgm:t>
        <a:bodyPr/>
        <a:lstStyle/>
        <a:p>
          <a:endParaRPr lang="en-US"/>
        </a:p>
      </dgm:t>
    </dgm:pt>
    <dgm:pt modelId="{126986C5-62A8-114B-97EA-B479F50E4A0B}" type="sibTrans" cxnId="{C757CA2C-6EC0-5F4E-8127-3EE09CD733CC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AFD9B1E3-0B7F-0446-A96F-2964E9B788B7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/>
            <a:t>3-C sugars prepared for export</a:t>
          </a:r>
        </a:p>
      </dgm:t>
    </dgm:pt>
    <dgm:pt modelId="{DE61FFBA-84C7-994A-B057-A9E22E2408B9}" type="parTrans" cxnId="{665DAA9D-FBB5-544D-B59A-A8D919A56BA1}">
      <dgm:prSet/>
      <dgm:spPr/>
      <dgm:t>
        <a:bodyPr/>
        <a:lstStyle/>
        <a:p>
          <a:endParaRPr lang="en-US"/>
        </a:p>
      </dgm:t>
    </dgm:pt>
    <dgm:pt modelId="{DD45C3B5-E155-C54A-A2B4-639A9337D4AE}" type="sibTrans" cxnId="{665DAA9D-FBB5-544D-B59A-A8D919A56BA1}">
      <dgm:prSet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B0510DE9-0AEB-8440-B70A-0EDD17F41434}">
      <dgm:prSet phldrT="[Text]"/>
      <dgm:spPr/>
      <dgm:t>
        <a:bodyPr/>
        <a:lstStyle/>
        <a:p>
          <a:r>
            <a:rPr lang="en-US" dirty="0"/>
            <a:t>RuBP is regenerated</a:t>
          </a:r>
        </a:p>
      </dgm:t>
    </dgm:pt>
    <dgm:pt modelId="{89A548A8-3423-254A-B011-EF0B5804B163}" type="parTrans" cxnId="{55E3EC20-47BD-3246-9916-63BBDD67789A}">
      <dgm:prSet/>
      <dgm:spPr/>
      <dgm:t>
        <a:bodyPr/>
        <a:lstStyle/>
        <a:p>
          <a:endParaRPr lang="en-US"/>
        </a:p>
      </dgm:t>
    </dgm:pt>
    <dgm:pt modelId="{A5B2B77D-4FE2-3245-994A-C287F32BF6A1}" type="sibTrans" cxnId="{55E3EC20-47BD-3246-9916-63BBDD67789A}">
      <dgm:prSet/>
      <dgm:spPr/>
      <dgm:t>
        <a:bodyPr/>
        <a:lstStyle/>
        <a:p>
          <a:endParaRPr lang="en-US"/>
        </a:p>
      </dgm:t>
    </dgm:pt>
    <dgm:pt modelId="{457B81C2-5871-C244-AE05-D58E7B479F28}" type="pres">
      <dgm:prSet presAssocID="{4317FC4C-C8EF-D443-A76F-3A9AD4410771}" presName="cycle" presStyleCnt="0">
        <dgm:presLayoutVars>
          <dgm:dir/>
          <dgm:resizeHandles val="exact"/>
        </dgm:presLayoutVars>
      </dgm:prSet>
      <dgm:spPr/>
    </dgm:pt>
    <dgm:pt modelId="{B8FB91C5-15A9-A043-A105-4B45E141DBB2}" type="pres">
      <dgm:prSet presAssocID="{332E8440-B2FA-D44D-B3B3-86F595A4D43F}" presName="node" presStyleLbl="node1" presStyleIdx="0" presStyleCnt="4">
        <dgm:presLayoutVars>
          <dgm:bulletEnabled val="1"/>
        </dgm:presLayoutVars>
      </dgm:prSet>
      <dgm:spPr/>
    </dgm:pt>
    <dgm:pt modelId="{2D00D4DD-DC9F-D244-9946-29A06186FA5B}" type="pres">
      <dgm:prSet presAssocID="{EFF768E2-8CA5-3E46-AC28-FD40E76A05E2}" presName="sibTrans" presStyleLbl="sibTrans2D1" presStyleIdx="0" presStyleCnt="4"/>
      <dgm:spPr/>
    </dgm:pt>
    <dgm:pt modelId="{61CDEF37-4DF1-5148-A16E-24FE4B54499B}" type="pres">
      <dgm:prSet presAssocID="{EFF768E2-8CA5-3E46-AC28-FD40E76A05E2}" presName="connectorText" presStyleLbl="sibTrans2D1" presStyleIdx="0" presStyleCnt="4"/>
      <dgm:spPr/>
    </dgm:pt>
    <dgm:pt modelId="{C26FA333-1558-654E-B29C-1A04D6BB10B1}" type="pres">
      <dgm:prSet presAssocID="{C5B6DAC3-FE64-6748-8613-8D686850A168}" presName="node" presStyleLbl="node1" presStyleIdx="1" presStyleCnt="4">
        <dgm:presLayoutVars>
          <dgm:bulletEnabled val="1"/>
        </dgm:presLayoutVars>
      </dgm:prSet>
      <dgm:spPr/>
    </dgm:pt>
    <dgm:pt modelId="{0D7F9C22-81D5-C44C-95AF-8ED5ACAE6AD7}" type="pres">
      <dgm:prSet presAssocID="{126986C5-62A8-114B-97EA-B479F50E4A0B}" presName="sibTrans" presStyleLbl="sibTrans2D1" presStyleIdx="1" presStyleCnt="4"/>
      <dgm:spPr/>
    </dgm:pt>
    <dgm:pt modelId="{2856E61D-B9B3-A54B-ACEE-798B43FE0066}" type="pres">
      <dgm:prSet presAssocID="{126986C5-62A8-114B-97EA-B479F50E4A0B}" presName="connectorText" presStyleLbl="sibTrans2D1" presStyleIdx="1" presStyleCnt="4"/>
      <dgm:spPr/>
    </dgm:pt>
    <dgm:pt modelId="{0D8783E3-99B0-4543-B201-C42EBD0A29D5}" type="pres">
      <dgm:prSet presAssocID="{AFD9B1E3-0B7F-0446-A96F-2964E9B788B7}" presName="node" presStyleLbl="node1" presStyleIdx="2" presStyleCnt="4">
        <dgm:presLayoutVars>
          <dgm:bulletEnabled val="1"/>
        </dgm:presLayoutVars>
      </dgm:prSet>
      <dgm:spPr/>
    </dgm:pt>
    <dgm:pt modelId="{7BD558CA-C05E-374B-BEB5-FDB5E6F01808}" type="pres">
      <dgm:prSet presAssocID="{DD45C3B5-E155-C54A-A2B4-639A9337D4AE}" presName="sibTrans" presStyleLbl="sibTrans2D1" presStyleIdx="2" presStyleCnt="4"/>
      <dgm:spPr/>
    </dgm:pt>
    <dgm:pt modelId="{88EEAE04-FAAD-7440-8F3B-B19DB8E942C4}" type="pres">
      <dgm:prSet presAssocID="{DD45C3B5-E155-C54A-A2B4-639A9337D4AE}" presName="connectorText" presStyleLbl="sibTrans2D1" presStyleIdx="2" presStyleCnt="4"/>
      <dgm:spPr/>
    </dgm:pt>
    <dgm:pt modelId="{CA6A94AE-FF49-AA47-A314-AFEC3C8C39FC}" type="pres">
      <dgm:prSet presAssocID="{B0510DE9-0AEB-8440-B70A-0EDD17F41434}" presName="node" presStyleLbl="node1" presStyleIdx="3" presStyleCnt="4">
        <dgm:presLayoutVars>
          <dgm:bulletEnabled val="1"/>
        </dgm:presLayoutVars>
      </dgm:prSet>
      <dgm:spPr/>
    </dgm:pt>
    <dgm:pt modelId="{EA2E5946-3E95-B840-8EC8-3E67976A9073}" type="pres">
      <dgm:prSet presAssocID="{A5B2B77D-4FE2-3245-994A-C287F32BF6A1}" presName="sibTrans" presStyleLbl="sibTrans2D1" presStyleIdx="3" presStyleCnt="4"/>
      <dgm:spPr/>
    </dgm:pt>
    <dgm:pt modelId="{52F5B749-1E23-BB4B-8A82-8DE9A233CC20}" type="pres">
      <dgm:prSet presAssocID="{A5B2B77D-4FE2-3245-994A-C287F32BF6A1}" presName="connectorText" presStyleLbl="sibTrans2D1" presStyleIdx="3" presStyleCnt="4"/>
      <dgm:spPr/>
    </dgm:pt>
  </dgm:ptLst>
  <dgm:cxnLst>
    <dgm:cxn modelId="{774F7913-360A-F945-A9A9-39F12C12CA92}" type="presOf" srcId="{DD45C3B5-E155-C54A-A2B4-639A9337D4AE}" destId="{88EEAE04-FAAD-7440-8F3B-B19DB8E942C4}" srcOrd="1" destOrd="0" presId="urn:microsoft.com/office/officeart/2005/8/layout/cycle2"/>
    <dgm:cxn modelId="{20694514-C638-3B45-AF4C-48060300697D}" type="presOf" srcId="{DD45C3B5-E155-C54A-A2B4-639A9337D4AE}" destId="{7BD558CA-C05E-374B-BEB5-FDB5E6F01808}" srcOrd="0" destOrd="0" presId="urn:microsoft.com/office/officeart/2005/8/layout/cycle2"/>
    <dgm:cxn modelId="{55E3EC20-47BD-3246-9916-63BBDD67789A}" srcId="{4317FC4C-C8EF-D443-A76F-3A9AD4410771}" destId="{B0510DE9-0AEB-8440-B70A-0EDD17F41434}" srcOrd="3" destOrd="0" parTransId="{89A548A8-3423-254A-B011-EF0B5804B163}" sibTransId="{A5B2B77D-4FE2-3245-994A-C287F32BF6A1}"/>
    <dgm:cxn modelId="{C757CA2C-6EC0-5F4E-8127-3EE09CD733CC}" srcId="{4317FC4C-C8EF-D443-A76F-3A9AD4410771}" destId="{C5B6DAC3-FE64-6748-8613-8D686850A168}" srcOrd="1" destOrd="0" parTransId="{C627F3DB-78AB-C54F-A29C-7420CA75C6CF}" sibTransId="{126986C5-62A8-114B-97EA-B479F50E4A0B}"/>
    <dgm:cxn modelId="{8E818230-DEB9-FA40-8B50-EF829798BB65}" type="presOf" srcId="{C5B6DAC3-FE64-6748-8613-8D686850A168}" destId="{C26FA333-1558-654E-B29C-1A04D6BB10B1}" srcOrd="0" destOrd="0" presId="urn:microsoft.com/office/officeart/2005/8/layout/cycle2"/>
    <dgm:cxn modelId="{31004F31-4F99-704D-8298-E528A9B6FB41}" type="presOf" srcId="{A5B2B77D-4FE2-3245-994A-C287F32BF6A1}" destId="{52F5B749-1E23-BB4B-8A82-8DE9A233CC20}" srcOrd="1" destOrd="0" presId="urn:microsoft.com/office/officeart/2005/8/layout/cycle2"/>
    <dgm:cxn modelId="{D56E5C3C-390B-3544-809C-D5AA606B5472}" type="presOf" srcId="{4317FC4C-C8EF-D443-A76F-3A9AD4410771}" destId="{457B81C2-5871-C244-AE05-D58E7B479F28}" srcOrd="0" destOrd="0" presId="urn:microsoft.com/office/officeart/2005/8/layout/cycle2"/>
    <dgm:cxn modelId="{ABFA3240-6523-7A4F-A265-677CBF55D7E3}" type="presOf" srcId="{B0510DE9-0AEB-8440-B70A-0EDD17F41434}" destId="{CA6A94AE-FF49-AA47-A314-AFEC3C8C39FC}" srcOrd="0" destOrd="0" presId="urn:microsoft.com/office/officeart/2005/8/layout/cycle2"/>
    <dgm:cxn modelId="{4F99B341-042C-0443-A303-EAC270AD1E89}" type="presOf" srcId="{126986C5-62A8-114B-97EA-B479F50E4A0B}" destId="{0D7F9C22-81D5-C44C-95AF-8ED5ACAE6AD7}" srcOrd="0" destOrd="0" presId="urn:microsoft.com/office/officeart/2005/8/layout/cycle2"/>
    <dgm:cxn modelId="{C9523163-3722-CB4F-8911-7D84FF202C9F}" type="presOf" srcId="{A5B2B77D-4FE2-3245-994A-C287F32BF6A1}" destId="{EA2E5946-3E95-B840-8EC8-3E67976A9073}" srcOrd="0" destOrd="0" presId="urn:microsoft.com/office/officeart/2005/8/layout/cycle2"/>
    <dgm:cxn modelId="{53610D6A-6052-DA43-90F4-5028CBA76660}" type="presOf" srcId="{EFF768E2-8CA5-3E46-AC28-FD40E76A05E2}" destId="{61CDEF37-4DF1-5148-A16E-24FE4B54499B}" srcOrd="1" destOrd="0" presId="urn:microsoft.com/office/officeart/2005/8/layout/cycle2"/>
    <dgm:cxn modelId="{C742C89C-1E3A-2B42-8B7C-82E8DC80B3CE}" type="presOf" srcId="{AFD9B1E3-0B7F-0446-A96F-2964E9B788B7}" destId="{0D8783E3-99B0-4543-B201-C42EBD0A29D5}" srcOrd="0" destOrd="0" presId="urn:microsoft.com/office/officeart/2005/8/layout/cycle2"/>
    <dgm:cxn modelId="{665DAA9D-FBB5-544D-B59A-A8D919A56BA1}" srcId="{4317FC4C-C8EF-D443-A76F-3A9AD4410771}" destId="{AFD9B1E3-0B7F-0446-A96F-2964E9B788B7}" srcOrd="2" destOrd="0" parTransId="{DE61FFBA-84C7-994A-B057-A9E22E2408B9}" sibTransId="{DD45C3B5-E155-C54A-A2B4-639A9337D4AE}"/>
    <dgm:cxn modelId="{6667ACAD-B3E3-C843-94BE-6279A9DB1E6E}" type="presOf" srcId="{126986C5-62A8-114B-97EA-B479F50E4A0B}" destId="{2856E61D-B9B3-A54B-ACEE-798B43FE0066}" srcOrd="1" destOrd="0" presId="urn:microsoft.com/office/officeart/2005/8/layout/cycle2"/>
    <dgm:cxn modelId="{8FBB1BB0-3E67-6E4E-89D1-A17663A1C4F8}" type="presOf" srcId="{EFF768E2-8CA5-3E46-AC28-FD40E76A05E2}" destId="{2D00D4DD-DC9F-D244-9946-29A06186FA5B}" srcOrd="0" destOrd="0" presId="urn:microsoft.com/office/officeart/2005/8/layout/cycle2"/>
    <dgm:cxn modelId="{096BD9BC-6E63-8243-9371-3B0C4A6663DF}" srcId="{4317FC4C-C8EF-D443-A76F-3A9AD4410771}" destId="{332E8440-B2FA-D44D-B3B3-86F595A4D43F}" srcOrd="0" destOrd="0" parTransId="{D6166613-38A8-3A4E-8DFC-8104449BD7E4}" sibTransId="{EFF768E2-8CA5-3E46-AC28-FD40E76A05E2}"/>
    <dgm:cxn modelId="{5B7782E7-6C91-8A47-A167-40957208038B}" type="presOf" srcId="{332E8440-B2FA-D44D-B3B3-86F595A4D43F}" destId="{B8FB91C5-15A9-A043-A105-4B45E141DBB2}" srcOrd="0" destOrd="0" presId="urn:microsoft.com/office/officeart/2005/8/layout/cycle2"/>
    <dgm:cxn modelId="{1F0A3DD3-DB2C-4945-8245-2007CE25B0D8}" type="presParOf" srcId="{457B81C2-5871-C244-AE05-D58E7B479F28}" destId="{B8FB91C5-15A9-A043-A105-4B45E141DBB2}" srcOrd="0" destOrd="0" presId="urn:microsoft.com/office/officeart/2005/8/layout/cycle2"/>
    <dgm:cxn modelId="{7529E9A6-2214-1B42-ADA1-E6B2CA5A0E1D}" type="presParOf" srcId="{457B81C2-5871-C244-AE05-D58E7B479F28}" destId="{2D00D4DD-DC9F-D244-9946-29A06186FA5B}" srcOrd="1" destOrd="0" presId="urn:microsoft.com/office/officeart/2005/8/layout/cycle2"/>
    <dgm:cxn modelId="{C52600A2-41E1-4341-AF6D-80E817EB79C6}" type="presParOf" srcId="{2D00D4DD-DC9F-D244-9946-29A06186FA5B}" destId="{61CDEF37-4DF1-5148-A16E-24FE4B54499B}" srcOrd="0" destOrd="0" presId="urn:microsoft.com/office/officeart/2005/8/layout/cycle2"/>
    <dgm:cxn modelId="{C87EC8B8-41A2-7A41-BE12-1801D2AD42A2}" type="presParOf" srcId="{457B81C2-5871-C244-AE05-D58E7B479F28}" destId="{C26FA333-1558-654E-B29C-1A04D6BB10B1}" srcOrd="2" destOrd="0" presId="urn:microsoft.com/office/officeart/2005/8/layout/cycle2"/>
    <dgm:cxn modelId="{2D3F5D5D-AF3E-8F4A-89CC-F41AAF5BCD2A}" type="presParOf" srcId="{457B81C2-5871-C244-AE05-D58E7B479F28}" destId="{0D7F9C22-81D5-C44C-95AF-8ED5ACAE6AD7}" srcOrd="3" destOrd="0" presId="urn:microsoft.com/office/officeart/2005/8/layout/cycle2"/>
    <dgm:cxn modelId="{B6491896-45CC-9D45-8DC5-D0BA6A16F55A}" type="presParOf" srcId="{0D7F9C22-81D5-C44C-95AF-8ED5ACAE6AD7}" destId="{2856E61D-B9B3-A54B-ACEE-798B43FE0066}" srcOrd="0" destOrd="0" presId="urn:microsoft.com/office/officeart/2005/8/layout/cycle2"/>
    <dgm:cxn modelId="{4DDA0820-88CC-1940-BA84-47523A88795A}" type="presParOf" srcId="{457B81C2-5871-C244-AE05-D58E7B479F28}" destId="{0D8783E3-99B0-4543-B201-C42EBD0A29D5}" srcOrd="4" destOrd="0" presId="urn:microsoft.com/office/officeart/2005/8/layout/cycle2"/>
    <dgm:cxn modelId="{E2FF8A15-EA2B-FE41-A316-D926F53C4D5E}" type="presParOf" srcId="{457B81C2-5871-C244-AE05-D58E7B479F28}" destId="{7BD558CA-C05E-374B-BEB5-FDB5E6F01808}" srcOrd="5" destOrd="0" presId="urn:microsoft.com/office/officeart/2005/8/layout/cycle2"/>
    <dgm:cxn modelId="{0778FBD2-38D0-F846-9693-592E8C179CE8}" type="presParOf" srcId="{7BD558CA-C05E-374B-BEB5-FDB5E6F01808}" destId="{88EEAE04-FAAD-7440-8F3B-B19DB8E942C4}" srcOrd="0" destOrd="0" presId="urn:microsoft.com/office/officeart/2005/8/layout/cycle2"/>
    <dgm:cxn modelId="{00BDDBA4-8383-DE48-9F05-8F7037EABC80}" type="presParOf" srcId="{457B81C2-5871-C244-AE05-D58E7B479F28}" destId="{CA6A94AE-FF49-AA47-A314-AFEC3C8C39FC}" srcOrd="6" destOrd="0" presId="urn:microsoft.com/office/officeart/2005/8/layout/cycle2"/>
    <dgm:cxn modelId="{1A971002-2E4D-5D4A-9D77-80100BFA18EA}" type="presParOf" srcId="{457B81C2-5871-C244-AE05-D58E7B479F28}" destId="{EA2E5946-3E95-B840-8EC8-3E67976A9073}" srcOrd="7" destOrd="0" presId="urn:microsoft.com/office/officeart/2005/8/layout/cycle2"/>
    <dgm:cxn modelId="{68CDF2F3-0DEB-D94B-9772-DDF697F3F883}" type="presParOf" srcId="{EA2E5946-3E95-B840-8EC8-3E67976A9073}" destId="{52F5B749-1E23-BB4B-8A82-8DE9A233CC2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B91C5-15A9-A043-A105-4B45E141DBB2}">
      <dsp:nvSpPr>
        <dsp:cNvPr id="0" name=""/>
        <dsp:cNvSpPr/>
      </dsp:nvSpPr>
      <dsp:spPr>
        <a:xfrm>
          <a:off x="2007612" y="1065"/>
          <a:ext cx="1220801" cy="12208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Rubisco binds CO2 to RuBP</a:t>
          </a:r>
        </a:p>
      </dsp:txBody>
      <dsp:txXfrm>
        <a:off x="2186394" y="179847"/>
        <a:ext cx="863237" cy="863237"/>
      </dsp:txXfrm>
    </dsp:sp>
    <dsp:sp modelId="{2D00D4DD-DC9F-D244-9946-29A06186FA5B}">
      <dsp:nvSpPr>
        <dsp:cNvPr id="0" name=""/>
        <dsp:cNvSpPr/>
      </dsp:nvSpPr>
      <dsp:spPr>
        <a:xfrm rot="2700000">
          <a:off x="3097258" y="1046621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111486" y="1094677"/>
        <a:ext cx="226687" cy="247212"/>
      </dsp:txXfrm>
    </dsp:sp>
    <dsp:sp modelId="{C26FA333-1558-654E-B29C-1A04D6BB10B1}">
      <dsp:nvSpPr>
        <dsp:cNvPr id="0" name=""/>
        <dsp:cNvSpPr/>
      </dsp:nvSpPr>
      <dsp:spPr>
        <a:xfrm>
          <a:off x="3302903" y="1296357"/>
          <a:ext cx="1220801" cy="1220801"/>
        </a:xfrm>
        <a:prstGeom prst="ellipse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created</a:t>
          </a:r>
        </a:p>
      </dsp:txBody>
      <dsp:txXfrm>
        <a:off x="3481685" y="1475139"/>
        <a:ext cx="863237" cy="863237"/>
      </dsp:txXfrm>
    </dsp:sp>
    <dsp:sp modelId="{0D7F9C22-81D5-C44C-95AF-8ED5ACAE6AD7}">
      <dsp:nvSpPr>
        <dsp:cNvPr id="0" name=""/>
        <dsp:cNvSpPr/>
      </dsp:nvSpPr>
      <dsp:spPr>
        <a:xfrm rot="8100000">
          <a:off x="3110220" y="234191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3193144" y="2389969"/>
        <a:ext cx="226687" cy="247212"/>
      </dsp:txXfrm>
    </dsp:sp>
    <dsp:sp modelId="{0D8783E3-99B0-4543-B201-C42EBD0A29D5}">
      <dsp:nvSpPr>
        <dsp:cNvPr id="0" name=""/>
        <dsp:cNvSpPr/>
      </dsp:nvSpPr>
      <dsp:spPr>
        <a:xfrm>
          <a:off x="2007612" y="2591649"/>
          <a:ext cx="1220801" cy="1220801"/>
        </a:xfrm>
        <a:prstGeom prst="ellipse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3-C sugars prepared for export</a:t>
          </a:r>
        </a:p>
      </dsp:txBody>
      <dsp:txXfrm>
        <a:off x="2186394" y="2770431"/>
        <a:ext cx="863237" cy="863237"/>
      </dsp:txXfrm>
    </dsp:sp>
    <dsp:sp modelId="{7BD558CA-C05E-374B-BEB5-FDB5E6F01808}">
      <dsp:nvSpPr>
        <dsp:cNvPr id="0" name=""/>
        <dsp:cNvSpPr/>
      </dsp:nvSpPr>
      <dsp:spPr>
        <a:xfrm rot="13500000">
          <a:off x="1814928" y="2354874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10800000">
        <a:off x="1897852" y="2471626"/>
        <a:ext cx="226687" cy="247212"/>
      </dsp:txXfrm>
    </dsp:sp>
    <dsp:sp modelId="{CA6A94AE-FF49-AA47-A314-AFEC3C8C39FC}">
      <dsp:nvSpPr>
        <dsp:cNvPr id="0" name=""/>
        <dsp:cNvSpPr/>
      </dsp:nvSpPr>
      <dsp:spPr>
        <a:xfrm>
          <a:off x="712320" y="1296357"/>
          <a:ext cx="1220801" cy="1220801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RuBP is regenerated</a:t>
          </a:r>
        </a:p>
      </dsp:txBody>
      <dsp:txXfrm>
        <a:off x="891102" y="1475139"/>
        <a:ext cx="863237" cy="863237"/>
      </dsp:txXfrm>
    </dsp:sp>
    <dsp:sp modelId="{EA2E5946-3E95-B840-8EC8-3E67976A9073}">
      <dsp:nvSpPr>
        <dsp:cNvPr id="0" name=""/>
        <dsp:cNvSpPr/>
      </dsp:nvSpPr>
      <dsp:spPr>
        <a:xfrm rot="18900000">
          <a:off x="1801966" y="1059583"/>
          <a:ext cx="323839" cy="4120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16194" y="1176335"/>
        <a:ext cx="226687" cy="2472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D858-8C23-174E-8009-6DA77A5B2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EA50F-545A-1740-AEB2-B18BA2C93D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47CF1-D70F-BA4C-B3A5-61EE1F5FC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EB10F-C93C-B442-8501-F79D18E9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046F6-9DA8-B14E-B1D2-2E453E0F7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A204-32EA-9B4E-AFD7-C698122B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4F7A64-F291-1B42-9704-0DA89B218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DF0A4-EBFF-1D41-BCF6-1CECCD25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2C693-3F2F-3447-B5D2-4F11A3DB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880E6-FE29-D546-95F7-482B7CA4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77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07925-6960-3F41-9C51-B2DBA08D0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E446B-1AB8-BD43-B84C-DFA6DB7E3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626F3-F0B5-8E45-B4B1-636A6B583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5D8D5-85C5-8D40-AFF6-F178DC328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FD7B8-B0E3-834E-9DB2-7349967B8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8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619DF-4630-0D4E-BEC2-8AF00A4F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789D-2522-2341-9857-1FD7F5C25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5A23A-D9DD-6147-825E-28F84952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E4C37-28CC-834E-988B-CCDBBEEE9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93010-4D41-AA49-8031-0D62B0C0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3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ADB1-819F-1442-ACE1-D7F54C707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9481B-4FA8-EF43-9E7D-6139948FB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697D6-3BFC-344E-AF2D-A173139D5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46AFB-92DD-6A47-886A-39D42D70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F12B2-1861-9C45-9F32-3603EB1C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580BB-7C91-2A4D-B1BE-6FF15FA9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933D5-5C8E-F74B-94A7-23BB6F7165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D12E2-6641-884F-8403-B982027FA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B8D0-0F63-8244-A003-2425771D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2A9E1-41C9-634E-8C7B-B70688C8D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7A9B7-476C-BF42-9296-024EEFED5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4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FFF6-40D5-0B40-8F96-8C601C588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75AA5-371D-6B46-B450-E7178D61B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1DFB1-C3BD-5545-8978-AAF748E21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E31A5-7ACE-FB4F-AADB-73C50FE37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73DDC-8CEE-EB4F-AA58-08FC02F7ED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9C9CA-CDC2-0E4F-AA4A-68A5EDACC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023599-A585-984E-9A99-E36D230D5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4E7A62-C903-A84F-B55D-837A3A4BD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5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0EAD7-3FEB-374E-9346-BD856DF2C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6F0E9-0F45-4B47-B7B9-23194CB30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E69208-5C82-624C-82C4-E7E9D246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F453DF-7E1A-4141-88F1-4374A4F61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1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60EA7-097C-104B-B528-256CBEF6B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FCED3E-B289-B743-BCE5-A0A050F1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12255-D86A-9246-B648-A7501C92D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7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2B718-6024-8249-A467-78FCCF5A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E86C-DA34-7947-B523-F2DB4CCBC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3F181-6D60-7949-BAE8-4D1398DB0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0BDC0-E504-3742-932B-61F086559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CFD9-B45A-794B-A922-6F7BEF05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4B6CB-1765-1347-A859-BA27D9EDB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6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6CC6E-6370-894E-B0CC-8DD8362C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65A80-2A35-3D4B-A5B6-C21C7F915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6FFE7-27D6-2F4A-8885-7549715AB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C66B1-AA9C-0842-AA61-219B009C7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A2524-77FF-0947-8EF7-EFEEA2B15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B8AF4-B522-784D-835D-38E2CA9E5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7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EFA296-2D55-4646-9DEF-E36259AC2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4512D-0DBC-9D4C-B77C-DFE0E26E4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28648-A930-1A4A-A10A-0F362D9FC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30B73-9F88-3742-9979-745F856C17BF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8737B-CCB7-5841-AC47-8F34CE8980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81F74-E334-5A4E-9904-0F513723A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9F916-B82D-7545-BF4E-45333691C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92084-CE65-9048-BA08-EEC3F37F5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07"/>
          <a:stretch/>
        </p:blipFill>
        <p:spPr>
          <a:xfrm>
            <a:off x="898" y="0"/>
            <a:ext cx="122749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7B6BE2-6FFC-B24B-A916-F6D3592AA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72" y="411162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curious case of plant responses to carbon dioxide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09870-A819-6043-89EB-F73916A51B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2" y="2840038"/>
            <a:ext cx="9144000" cy="5889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February 26, 2019</a:t>
            </a:r>
          </a:p>
        </p:txBody>
      </p:sp>
    </p:spTree>
    <p:extLst>
      <p:ext uri="{BB962C8B-B14F-4D97-AF65-F5344CB8AC3E}">
        <p14:creationId xmlns:p14="http://schemas.microsoft.com/office/powerpoint/2010/main" val="819665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1D15C89-3EC8-564B-9110-FEFEE2B13348}"/>
              </a:ext>
            </a:extLst>
          </p:cNvPr>
          <p:cNvSpPr/>
          <p:nvPr/>
        </p:nvSpPr>
        <p:spPr>
          <a:xfrm>
            <a:off x="1937657" y="3917362"/>
            <a:ext cx="1360714" cy="136071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A6E88C6-ACF7-EA45-914E-16657B9C33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5111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/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2009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A576E57-E772-484F-B1F0-2B4E8A6FD20C}"/>
              </a:ext>
            </a:extLst>
          </p:cNvPr>
          <p:cNvSpPr/>
          <p:nvPr/>
        </p:nvSpPr>
        <p:spPr>
          <a:xfrm>
            <a:off x="3200400" y="2918937"/>
            <a:ext cx="1360714" cy="1360714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CB144CC-E768-CB49-A52A-3D1640F2B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FAC755-7DEB-BA46-AEC7-095EF57E6B91}"/>
              </a:ext>
            </a:extLst>
          </p:cNvPr>
          <p:cNvSpPr txBox="1"/>
          <p:nvPr/>
        </p:nvSpPr>
        <p:spPr>
          <a:xfrm>
            <a:off x="6866987" y="1475510"/>
            <a:ext cx="4805614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Hold on: What is strange about the RuBP regeneration response to CO</a:t>
            </a:r>
            <a:r>
              <a:rPr lang="en-US" sz="5400" baseline="-25000" dirty="0">
                <a:solidFill>
                  <a:srgbClr val="FF0000"/>
                </a:solidFill>
              </a:rPr>
              <a:t>2</a:t>
            </a:r>
            <a:r>
              <a:rPr lang="en-US" sz="54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69198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327095-E45B-754E-8238-38AAB1CB58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794248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3A8BD460-0310-E842-ADEC-ADB459FE4E27}"/>
              </a:ext>
            </a:extLst>
          </p:cNvPr>
          <p:cNvSpPr/>
          <p:nvPr/>
        </p:nvSpPr>
        <p:spPr>
          <a:xfrm>
            <a:off x="4561114" y="2839676"/>
            <a:ext cx="1360714" cy="1360714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307DE-35B9-E946-B1F1-780FE864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response is relatively consistent across species and fairly easy to measure!</a:t>
            </a:r>
          </a:p>
        </p:txBody>
      </p:sp>
    </p:spTree>
    <p:extLst>
      <p:ext uri="{BB962C8B-B14F-4D97-AF65-F5344CB8AC3E}">
        <p14:creationId xmlns:p14="http://schemas.microsoft.com/office/powerpoint/2010/main" val="445762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93768-56A4-AB4C-9929-7DB4E847D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960" y="3801231"/>
            <a:ext cx="3824087" cy="295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10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1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4EE1C-AF22-AB40-9FFD-A678841F9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68" y="436729"/>
            <a:ext cx="10515600" cy="2037639"/>
          </a:xfrm>
        </p:spPr>
        <p:txBody>
          <a:bodyPr/>
          <a:lstStyle/>
          <a:p>
            <a:r>
              <a:rPr lang="en-US" dirty="0"/>
              <a:t>How might the long-term response to elevated CO</a:t>
            </a:r>
            <a:r>
              <a:rPr lang="en-US" baseline="-25000" dirty="0"/>
              <a:t>2</a:t>
            </a:r>
            <a:r>
              <a:rPr lang="en-US" dirty="0"/>
              <a:t> differ?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7D6E6C-D34E-A543-A6AA-49CC2086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8" y="2764000"/>
            <a:ext cx="5126311" cy="39612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6BC716-43BD-2D45-822C-3D58F92084FA}"/>
              </a:ext>
            </a:extLst>
          </p:cNvPr>
          <p:cNvSpPr txBox="1"/>
          <p:nvPr/>
        </p:nvSpPr>
        <p:spPr>
          <a:xfrm>
            <a:off x="6387151" y="3248167"/>
            <a:ext cx="56774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Things to consider: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Each component represents a within leaf investment in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Plants generally aim for efficiency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RuBP regeneration is principally determined by light availability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Rubisco is an expensive enzyme (lots of N)</a:t>
            </a:r>
          </a:p>
        </p:txBody>
      </p:sp>
    </p:spTree>
    <p:extLst>
      <p:ext uri="{BB962C8B-B14F-4D97-AF65-F5344CB8AC3E}">
        <p14:creationId xmlns:p14="http://schemas.microsoft.com/office/powerpoint/2010/main" val="1107019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4762F1-43DA-C846-97D4-C655838DA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70" y="919408"/>
            <a:ext cx="6564573" cy="50866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1AB37C-3C73-EC4A-B9BA-3EF418622090}"/>
              </a:ext>
            </a:extLst>
          </p:cNvPr>
          <p:cNvSpPr txBox="1"/>
          <p:nvPr/>
        </p:nvSpPr>
        <p:spPr>
          <a:xfrm>
            <a:off x="9474653" y="6488668"/>
            <a:ext cx="271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Ainsworth and Long (2005)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736920-D004-0C4A-88DA-023243F59C16}"/>
              </a:ext>
            </a:extLst>
          </p:cNvPr>
          <p:cNvSpPr/>
          <p:nvPr/>
        </p:nvSpPr>
        <p:spPr>
          <a:xfrm>
            <a:off x="504967" y="2224585"/>
            <a:ext cx="7042245" cy="13511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09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plant?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74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E38A4-6B19-1642-A6F0-9ED57056A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care about plant responses to CO</a:t>
            </a:r>
            <a:r>
              <a:rPr lang="en-US" baseline="-25000" dirty="0"/>
              <a:t>2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BB117-AE29-414F-8BBD-F87258D04D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30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25096E-EB35-7047-895D-A1E202C38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5" y="0"/>
            <a:ext cx="657225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9C8BB2-F22E-5D44-A808-7950853ABBEE}"/>
              </a:ext>
            </a:extLst>
          </p:cNvPr>
          <p:cNvSpPr txBox="1"/>
          <p:nvPr/>
        </p:nvSpPr>
        <p:spPr>
          <a:xfrm>
            <a:off x="10728779" y="6488668"/>
            <a:ext cx="146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Bazzaz</a:t>
            </a:r>
            <a:r>
              <a:rPr lang="en-US" dirty="0"/>
              <a:t> (1990)</a:t>
            </a:r>
          </a:p>
        </p:txBody>
      </p:sp>
    </p:spTree>
    <p:extLst>
      <p:ext uri="{BB962C8B-B14F-4D97-AF65-F5344CB8AC3E}">
        <p14:creationId xmlns:p14="http://schemas.microsoft.com/office/powerpoint/2010/main" val="120099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64BCA-ADD5-DD4F-BA51-EAF87C87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whole ecosystem?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1D9C3-44C9-754B-BB03-28DF56BAC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98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</p:spTree>
    <p:extLst>
      <p:ext uri="{BB962C8B-B14F-4D97-AF65-F5344CB8AC3E}">
        <p14:creationId xmlns:p14="http://schemas.microsoft.com/office/powerpoint/2010/main" val="3802364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377F4F-D384-5549-88AC-9B9E83FB1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571" y="410959"/>
            <a:ext cx="7674429" cy="59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74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2E2B7B-3789-8445-BAFC-C5FF34C68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458" y="582385"/>
            <a:ext cx="7352879" cy="56932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BACC88-96B6-9C4D-B213-F97E7B0A1A4D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causes the variations in the red line?</a:t>
            </a:r>
          </a:p>
        </p:txBody>
      </p:sp>
    </p:spTree>
    <p:extLst>
      <p:ext uri="{BB962C8B-B14F-4D97-AF65-F5344CB8AC3E}">
        <p14:creationId xmlns:p14="http://schemas.microsoft.com/office/powerpoint/2010/main" val="1396498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512AC4-8C64-8148-8818-7E255EA7EF7B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2899624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03B66C-698E-9D4C-A14E-DD75CF3FC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22" y="1079500"/>
            <a:ext cx="7073900" cy="4699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D62D06-5D14-B344-B0E9-030E2A88F0EA}"/>
              </a:ext>
            </a:extLst>
          </p:cNvPr>
          <p:cNvSpPr txBox="1"/>
          <p:nvPr/>
        </p:nvSpPr>
        <p:spPr>
          <a:xfrm>
            <a:off x="8665029" y="2231571"/>
            <a:ext cx="3178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What do you expect the plant response to be?</a:t>
            </a:r>
          </a:p>
        </p:txBody>
      </p:sp>
    </p:spTree>
    <p:extLst>
      <p:ext uri="{BB962C8B-B14F-4D97-AF65-F5344CB8AC3E}">
        <p14:creationId xmlns:p14="http://schemas.microsoft.com/office/powerpoint/2010/main" val="2463646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C257-7D0A-6C42-B63D-1551B57E0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 to elevated CO</a:t>
            </a:r>
            <a:r>
              <a:rPr lang="en-US" baseline="-25000" dirty="0"/>
              <a:t>2</a:t>
            </a:r>
            <a:r>
              <a:rPr lang="en-US" dirty="0"/>
              <a:t>: the A-Ci curve</a:t>
            </a:r>
          </a:p>
        </p:txBody>
      </p:sp>
    </p:spTree>
    <p:extLst>
      <p:ext uri="{BB962C8B-B14F-4D97-AF65-F5344CB8AC3E}">
        <p14:creationId xmlns:p14="http://schemas.microsoft.com/office/powerpoint/2010/main" val="3876349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114" y="1968499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</p:spTree>
    <p:extLst>
      <p:ext uri="{BB962C8B-B14F-4D97-AF65-F5344CB8AC3E}">
        <p14:creationId xmlns:p14="http://schemas.microsoft.com/office/powerpoint/2010/main" val="2080762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AF77-E111-9645-B476-CC56AB994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Short-term plant responses to CO2: the A-Ci curve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C12696-88A7-084B-8D4A-30DAE91F8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71" y="2175327"/>
            <a:ext cx="5446486" cy="42086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FF0F0F-78E6-C747-989F-C5FF8C063400}"/>
              </a:ext>
            </a:extLst>
          </p:cNvPr>
          <p:cNvSpPr txBox="1"/>
          <p:nvPr/>
        </p:nvSpPr>
        <p:spPr>
          <a:xfrm>
            <a:off x="10376695" y="6488668"/>
            <a:ext cx="181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556C0-790B-3641-88FB-300E582218D0}"/>
              </a:ext>
            </a:extLst>
          </p:cNvPr>
          <p:cNvSpPr txBox="1"/>
          <p:nvPr/>
        </p:nvSpPr>
        <p:spPr>
          <a:xfrm>
            <a:off x="9753599" y="1388988"/>
            <a:ext cx="889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</a:t>
            </a:r>
            <a:r>
              <a:rPr lang="en-US" sz="3600" baseline="-25000" dirty="0"/>
              <a:t>2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D324C4-FE78-7949-822E-F6B6737653AB}"/>
              </a:ext>
            </a:extLst>
          </p:cNvPr>
          <p:cNvSpPr txBox="1"/>
          <p:nvPr/>
        </p:nvSpPr>
        <p:spPr>
          <a:xfrm>
            <a:off x="7914422" y="6161782"/>
            <a:ext cx="2143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Glucose et al.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CE5C29-1536-E643-80E8-1AED12A32706}"/>
              </a:ext>
            </a:extLst>
          </p:cNvPr>
          <p:cNvCxnSpPr>
            <a:stCxn id="6" idx="1"/>
          </p:cNvCxnSpPr>
          <p:nvPr/>
        </p:nvCxnSpPr>
        <p:spPr>
          <a:xfrm flipH="1">
            <a:off x="9263743" y="1712154"/>
            <a:ext cx="489856" cy="32316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D6B59E-D438-0146-8487-D0F01C5033F3}"/>
              </a:ext>
            </a:extLst>
          </p:cNvPr>
          <p:cNvCxnSpPr>
            <a:cxnSpLocks/>
          </p:cNvCxnSpPr>
          <p:nvPr/>
        </p:nvCxnSpPr>
        <p:spPr>
          <a:xfrm>
            <a:off x="8904514" y="5725886"/>
            <a:ext cx="0" cy="5582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B255C33-3D71-8740-854F-25C5B909BF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5418323"/>
              </p:ext>
            </p:extLst>
          </p:nvPr>
        </p:nvGraphicFramePr>
        <p:xfrm>
          <a:off x="6368145" y="2010604"/>
          <a:ext cx="5236026" cy="381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2518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387</Words>
  <Application>Microsoft Macintosh PowerPoint</Application>
  <PresentationFormat>Widescreen</PresentationFormat>
  <Paragraphs>64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The curious case of plant responses to carbon dioxide</vt:lpstr>
      <vt:lpstr>Why should we care about plant responses to CO2?</vt:lpstr>
      <vt:lpstr>PowerPoint Presentation</vt:lpstr>
      <vt:lpstr>PowerPoint Presentation</vt:lpstr>
      <vt:lpstr>PowerPoint Presentation</vt:lpstr>
      <vt:lpstr>PowerPoint Presentation</vt:lpstr>
      <vt:lpstr>Short-term plant response to elevated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Short-term plant responses to CO2: the A-Ci curve</vt:lpstr>
      <vt:lpstr>This response is relatively consistent across species and fairly easy to measure!</vt:lpstr>
      <vt:lpstr>PowerPoint Presentation</vt:lpstr>
      <vt:lpstr>How might the long-term response to elevated CO2 differ?</vt:lpstr>
      <vt:lpstr>How might the long-term response to elevated CO2 differ?</vt:lpstr>
      <vt:lpstr>PowerPoint Presentation</vt:lpstr>
      <vt:lpstr>What does this mean for the whole plant?</vt:lpstr>
      <vt:lpstr>PowerPoint Presentation</vt:lpstr>
      <vt:lpstr>What does this mean for the whole ecosystem?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23</cp:revision>
  <dcterms:created xsi:type="dcterms:W3CDTF">2019-02-23T15:17:21Z</dcterms:created>
  <dcterms:modified xsi:type="dcterms:W3CDTF">2019-02-26T14:17:45Z</dcterms:modified>
</cp:coreProperties>
</file>

<file path=docProps/thumbnail.jpeg>
</file>